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Telegraf" panose="020B0604020202020204" charset="0"/>
      <p:regular r:id="rId12"/>
    </p:embeddedFont>
    <p:embeddedFont>
      <p:font typeface="Telegraf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10-Oct-25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4.pn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5.svg"/><Relationship Id="rId9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399689"/>
            <a:ext cx="18288000" cy="1887311"/>
            <a:chOff x="0" y="0"/>
            <a:chExt cx="4816593" cy="4970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070"/>
            </a:xfrm>
            <a:custGeom>
              <a:avLst/>
              <a:gdLst/>
              <a:ahLst/>
              <a:cxnLst/>
              <a:rect l="l" t="t" r="r" b="b"/>
              <a:pathLst>
                <a:path w="4816592" h="497070">
                  <a:moveTo>
                    <a:pt x="0" y="0"/>
                  </a:moveTo>
                  <a:lnTo>
                    <a:pt x="4816592" y="0"/>
                  </a:lnTo>
                  <a:lnTo>
                    <a:pt x="4816592" y="497070"/>
                  </a:lnTo>
                  <a:lnTo>
                    <a:pt x="0" y="497070"/>
                  </a:ln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535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3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246258"/>
            <a:ext cx="8988684" cy="5757010"/>
            <a:chOff x="0" y="0"/>
            <a:chExt cx="11984913" cy="7676014"/>
          </a:xfrm>
        </p:grpSpPr>
        <p:sp>
          <p:nvSpPr>
            <p:cNvPr id="7" name="TextBox 7"/>
            <p:cNvSpPr txBox="1"/>
            <p:nvPr/>
          </p:nvSpPr>
          <p:spPr>
            <a:xfrm>
              <a:off x="0" y="722764"/>
              <a:ext cx="11984913" cy="695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125"/>
                </a:lnSpc>
              </a:pPr>
              <a:r>
                <a:rPr lang="en-US" sz="8437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AR-HOST: A Platform for AI-Powered AR Agents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1984913" cy="54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4"/>
                </a:lnSpc>
              </a:pPr>
              <a:r>
                <a:rPr lang="en-US" sz="2317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Introducing a revolutionary platform for modern engagement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112941"/>
            <a:ext cx="15889216" cy="45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5"/>
              </a:lnSpc>
            </a:pPr>
            <a:r>
              <a:rPr lang="en-US" sz="2553" b="1">
                <a:solidFill>
                  <a:srgbClr val="E0E6F8"/>
                </a:solidFill>
                <a:latin typeface="Telegraf Bold"/>
                <a:ea typeface="Telegraf Bold"/>
                <a:cs typeface="Telegraf Bold"/>
                <a:sym typeface="Telegraf Bold"/>
              </a:rPr>
              <a:t>Redefining engagement by merging physical spaces with AI-driven augmented reality experiences.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647496" y="844817"/>
            <a:ext cx="7046437" cy="6786873"/>
            <a:chOff x="0" y="0"/>
            <a:chExt cx="7940247" cy="7647759"/>
          </a:xfrm>
        </p:grpSpPr>
        <p:sp>
          <p:nvSpPr>
            <p:cNvPr id="11" name="Freeform 11"/>
            <p:cNvSpPr/>
            <p:nvPr/>
          </p:nvSpPr>
          <p:spPr>
            <a:xfrm>
              <a:off x="-68580" y="0"/>
              <a:ext cx="8007240" cy="7647759"/>
            </a:xfrm>
            <a:custGeom>
              <a:avLst/>
              <a:gdLst/>
              <a:ahLst/>
              <a:cxnLst/>
              <a:rect l="l" t="t" r="r" b="b"/>
              <a:pathLst>
                <a:path w="8007240" h="7647759">
                  <a:moveTo>
                    <a:pt x="1502589" y="520803"/>
                  </a:moveTo>
                  <a:lnTo>
                    <a:pt x="205152" y="2835668"/>
                  </a:lnTo>
                  <a:cubicBezTo>
                    <a:pt x="0" y="3231610"/>
                    <a:pt x="43180" y="3731055"/>
                    <a:pt x="336960" y="4067852"/>
                  </a:cubicBezTo>
                  <a:lnTo>
                    <a:pt x="3227210" y="7310962"/>
                  </a:lnTo>
                  <a:cubicBezTo>
                    <a:pt x="3417776" y="7526183"/>
                    <a:pt x="3687745" y="7647759"/>
                    <a:pt x="3968830" y="7647759"/>
                  </a:cubicBezTo>
                  <a:lnTo>
                    <a:pt x="6997240" y="7647759"/>
                  </a:lnTo>
                  <a:cubicBezTo>
                    <a:pt x="7554646" y="7647759"/>
                    <a:pt x="8007240" y="7179529"/>
                    <a:pt x="8007240" y="6602867"/>
                  </a:cubicBezTo>
                  <a:lnTo>
                    <a:pt x="8007240" y="2446297"/>
                  </a:lnTo>
                  <a:cubicBezTo>
                    <a:pt x="8007240" y="2231076"/>
                    <a:pt x="7943717" y="2020783"/>
                    <a:pt x="7823025" y="1844991"/>
                  </a:cubicBezTo>
                  <a:lnTo>
                    <a:pt x="6870196" y="443586"/>
                  </a:lnTo>
                  <a:cubicBezTo>
                    <a:pt x="6681218" y="165934"/>
                    <a:pt x="6373137" y="0"/>
                    <a:pt x="6044410" y="0"/>
                  </a:cubicBezTo>
                  <a:lnTo>
                    <a:pt x="2376016" y="0"/>
                  </a:lnTo>
                  <a:cubicBezTo>
                    <a:pt x="2015529" y="0"/>
                    <a:pt x="1682038" y="198792"/>
                    <a:pt x="1502589" y="520803"/>
                  </a:cubicBezTo>
                  <a:close/>
                </a:path>
              </a:pathLst>
            </a:custGeom>
            <a:blipFill>
              <a:blip r:embed="rId3"/>
              <a:stretch>
                <a:fillRect l="-235" r="-235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383699" y="5143500"/>
            <a:ext cx="2439001" cy="1172596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E1E2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marL="0" lvl="0" indent="0" algn="ctr">
                <a:lnSpc>
                  <a:spcPts val="245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83699" y="6316096"/>
            <a:ext cx="2439001" cy="1172596"/>
            <a:chOff x="0" y="0"/>
            <a:chExt cx="660400" cy="317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A90E2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marL="0" lvl="0" indent="0" algn="ctr">
                <a:lnSpc>
                  <a:spcPts val="245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989753" y="613965"/>
            <a:ext cx="1704179" cy="170417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472108" y="1808148"/>
            <a:ext cx="5227877" cy="6369889"/>
            <a:chOff x="0" y="0"/>
            <a:chExt cx="2354580" cy="28689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A6CEF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252333" y="4882092"/>
            <a:ext cx="3230053" cy="4549488"/>
            <a:chOff x="0" y="0"/>
            <a:chExt cx="850713" cy="11982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0713" cy="1198219"/>
            </a:xfrm>
            <a:custGeom>
              <a:avLst/>
              <a:gdLst/>
              <a:ahLst/>
              <a:cxnLst/>
              <a:rect l="l" t="t" r="r" b="b"/>
              <a:pathLst>
                <a:path w="850713" h="1198219">
                  <a:moveTo>
                    <a:pt x="203200" y="0"/>
                  </a:moveTo>
                  <a:lnTo>
                    <a:pt x="850713" y="0"/>
                  </a:lnTo>
                  <a:lnTo>
                    <a:pt x="647513" y="1198219"/>
                  </a:lnTo>
                  <a:lnTo>
                    <a:pt x="0" y="11982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A90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76200"/>
              <a:ext cx="647513" cy="1274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04335" y="771587"/>
            <a:ext cx="2678050" cy="2449666"/>
            <a:chOff x="0" y="0"/>
            <a:chExt cx="6350000" cy="5808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808472"/>
            </a:xfrm>
            <a:custGeom>
              <a:avLst/>
              <a:gdLst/>
              <a:ahLst/>
              <a:cxnLst/>
              <a:rect l="l" t="t" r="r" b="b"/>
              <a:pathLst>
                <a:path w="6350000" h="5808472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1E1E2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606230" y="4071823"/>
            <a:ext cx="1479816" cy="14798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6912" y="1523747"/>
            <a:ext cx="8802388" cy="5863323"/>
            <a:chOff x="0" y="0"/>
            <a:chExt cx="11736517" cy="781776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11736517" cy="148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</a:pPr>
              <a:r>
                <a:rPr lang="en-US" sz="6999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Get in Touch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41678"/>
              <a:ext cx="11736517" cy="2302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We welcome your inquiries and collaboration opportunities in shaping the future of AR technology.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17942"/>
              <a:ext cx="11736517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Phone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504065"/>
              <a:ext cx="11736517" cy="478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+91 9442669492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552851"/>
              <a:ext cx="11736517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 u="none" strike="noStrike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Email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338975"/>
              <a:ext cx="11736517" cy="478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nasheethahmeda04@gmail.com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878387"/>
            <a:ext cx="1048073" cy="958694"/>
            <a:chOff x="0" y="0"/>
            <a:chExt cx="6350000" cy="58084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808472"/>
            </a:xfrm>
            <a:custGeom>
              <a:avLst/>
              <a:gdLst/>
              <a:ahLst/>
              <a:cxnLst/>
              <a:rect l="l" t="t" r="r" b="b"/>
              <a:pathLst>
                <a:path w="6350000" h="5808472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1E1E2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4648485"/>
            <a:ext cx="1048073" cy="958694"/>
            <a:chOff x="0" y="0"/>
            <a:chExt cx="6350000" cy="5808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808472"/>
            </a:xfrm>
            <a:custGeom>
              <a:avLst/>
              <a:gdLst/>
              <a:ahLst/>
              <a:cxnLst/>
              <a:rect l="l" t="t" r="r" b="b"/>
              <a:pathLst>
                <a:path w="6350000" h="5808472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1E1E2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7432973"/>
            <a:ext cx="1048073" cy="958694"/>
            <a:chOff x="0" y="0"/>
            <a:chExt cx="6350000" cy="580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808472"/>
            </a:xfrm>
            <a:custGeom>
              <a:avLst/>
              <a:gdLst/>
              <a:ahLst/>
              <a:cxnLst/>
              <a:rect l="l" t="t" r="r" b="b"/>
              <a:pathLst>
                <a:path w="6350000" h="5808472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1E1E2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915449" y="5607179"/>
            <a:ext cx="2000948" cy="3329562"/>
            <a:chOff x="0" y="0"/>
            <a:chExt cx="532514" cy="8860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514" cy="886099"/>
            </a:xfrm>
            <a:custGeom>
              <a:avLst/>
              <a:gdLst/>
              <a:ahLst/>
              <a:cxnLst/>
              <a:rect l="l" t="t" r="r" b="b"/>
              <a:pathLst>
                <a:path w="532514" h="886099">
                  <a:moveTo>
                    <a:pt x="203200" y="0"/>
                  </a:moveTo>
                  <a:lnTo>
                    <a:pt x="532514" y="0"/>
                  </a:lnTo>
                  <a:lnTo>
                    <a:pt x="329314" y="886099"/>
                  </a:lnTo>
                  <a:lnTo>
                    <a:pt x="0" y="886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76200"/>
              <a:ext cx="329314" cy="962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4625144" y="6624144"/>
            <a:ext cx="2582506" cy="2685806"/>
            <a:chOff x="0" y="0"/>
            <a:chExt cx="3443341" cy="3581075"/>
          </a:xfrm>
        </p:grpSpPr>
        <p:grpSp>
          <p:nvGrpSpPr>
            <p:cNvPr id="13" name="Group 13"/>
            <p:cNvGrpSpPr/>
            <p:nvPr/>
          </p:nvGrpSpPr>
          <p:grpSpPr>
            <a:xfrm rot="5400000">
              <a:off x="791968" y="929702"/>
              <a:ext cx="3581075" cy="1721671"/>
              <a:chOff x="0" y="0"/>
              <a:chExt cx="660400" cy="3175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A6CE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5400000">
              <a:off x="-929702" y="929702"/>
              <a:ext cx="3581075" cy="1721671"/>
              <a:chOff x="0" y="0"/>
              <a:chExt cx="660400" cy="3175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A90E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2871273" y="4225709"/>
            <a:ext cx="7163553" cy="1804246"/>
            <a:chOff x="0" y="0"/>
            <a:chExt cx="9551404" cy="240566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012472"/>
              <a:ext cx="9551404" cy="1393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 u="none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Traditional advertising methods often yield </a:t>
              </a:r>
              <a:r>
                <a:rPr lang="en-US" sz="2100" b="1" u="none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limited engagement</a:t>
              </a:r>
              <a:r>
                <a:rPr lang="en-US" sz="2100" u="none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, failing to capture customer attention effectively.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9551404" cy="778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Static Advertising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71273" y="1465136"/>
            <a:ext cx="7163553" cy="1785197"/>
            <a:chOff x="0" y="0"/>
            <a:chExt cx="9551404" cy="238026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987072"/>
              <a:ext cx="9551404" cy="1393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Businesses are facing </a:t>
              </a:r>
              <a:r>
                <a:rPr lang="en-US" sz="21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escalating expenses</a:t>
              </a:r>
              <a:r>
                <a:rPr lang="en-US" sz="210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 associated with hiring and maintaining staff, impacting their profitability.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9551404" cy="778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High Staffing Costs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871273" y="7002776"/>
            <a:ext cx="7163553" cy="1819089"/>
            <a:chOff x="0" y="0"/>
            <a:chExt cx="9551404" cy="242545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76200"/>
              <a:ext cx="9551404" cy="778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Inconsistent Customer Service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32262"/>
              <a:ext cx="9551404" cy="1393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Lack of personalization in interactions</a:t>
              </a:r>
            </a:p>
            <a:p>
              <a:pPr marL="453390" lvl="1" indent="-226695" algn="l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Variable quality across service staff</a:t>
              </a:r>
            </a:p>
            <a:p>
              <a:pPr marL="453390" lvl="1" indent="-226695" algn="l">
                <a:lnSpc>
                  <a:spcPts val="2730"/>
                </a:lnSpc>
                <a:buFont typeface="Arial"/>
                <a:buChar char="•"/>
              </a:pPr>
              <a:r>
                <a:rPr lang="en-US" sz="2100" u="none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Difficulty maintaining service standards consistently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613530" y="1005624"/>
            <a:ext cx="5645770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399"/>
              </a:lnSpc>
            </a:pPr>
            <a:r>
              <a:rPr lang="en-US" sz="6999" b="1">
                <a:solidFill>
                  <a:srgbClr val="E0E6F8"/>
                </a:solidFill>
                <a:latin typeface="Telegraf Bold"/>
                <a:ea typeface="Telegraf Bold"/>
                <a:cs typeface="Telegraf Bold"/>
                <a:sym typeface="Telegraf Bold"/>
              </a:rPr>
              <a:t>Major Challenges in Business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4888382" cy="8229600"/>
            <a:chOff x="0" y="0"/>
            <a:chExt cx="37719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1900" cy="6502400"/>
            </a:xfrm>
            <a:custGeom>
              <a:avLst/>
              <a:gdLst/>
              <a:ahLst/>
              <a:cxnLst/>
              <a:rect l="l" t="t" r="r" b="b"/>
              <a:pathLst>
                <a:path w="3771900" h="65024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9002735">
            <a:off x="1146302" y="7072426"/>
            <a:ext cx="2208987" cy="1062013"/>
            <a:chOff x="0" y="0"/>
            <a:chExt cx="660400" cy="317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E1E2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marL="0" lvl="0" indent="0"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196287"/>
            <a:ext cx="2208987" cy="1062013"/>
            <a:chOff x="0" y="0"/>
            <a:chExt cx="660400" cy="317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A90E2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lIns="116252" tIns="116252" rIns="116252" bIns="116252" rtlCol="0" anchor="ctr"/>
            <a:lstStyle/>
            <a:p>
              <a:pPr marL="0" lvl="0" indent="0"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31940" y="1811066"/>
            <a:ext cx="8263789" cy="6856343"/>
            <a:chOff x="0" y="0"/>
            <a:chExt cx="11018385" cy="914179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834202"/>
              <a:ext cx="11018385" cy="2307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AR-HOST revolutionizes customer interactions by deploying </a:t>
              </a:r>
              <a:r>
                <a:rPr lang="en-US" sz="21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AI-powered augmented reality agents</a:t>
              </a:r>
              <a:r>
                <a:rPr lang="en-US" sz="210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 in physical locations. Our platform creates an immersive experience that enhances engagement, personalization, and efficiency, addressing the critical challenges faced by modern businesses in real-time.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849351"/>
              <a:ext cx="11018385" cy="1540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Innovative AI-Powered Engagement for Physical Spaces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0554262" cy="430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</a:pPr>
              <a:r>
                <a:rPr lang="en-US" sz="6999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Solution Overview of AR-HOST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917450" y="1028700"/>
            <a:ext cx="2669986" cy="2669986"/>
            <a:chOff x="0" y="0"/>
            <a:chExt cx="703206" cy="7032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3206" cy="703206"/>
            </a:xfrm>
            <a:custGeom>
              <a:avLst/>
              <a:gdLst/>
              <a:ahLst/>
              <a:cxnLst/>
              <a:rect l="l" t="t" r="r" b="b"/>
              <a:pathLst>
                <a:path w="703206" h="703206">
                  <a:moveTo>
                    <a:pt x="0" y="0"/>
                  </a:moveTo>
                  <a:lnTo>
                    <a:pt x="703206" y="0"/>
                  </a:lnTo>
                  <a:lnTo>
                    <a:pt x="703206" y="703206"/>
                  </a:lnTo>
                  <a:lnTo>
                    <a:pt x="0" y="703206"/>
                  </a:lnTo>
                  <a:close/>
                </a:path>
              </a:pathLst>
            </a:custGeom>
            <a:solidFill>
              <a:srgbClr val="A6CEF7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03206" cy="74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7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842747" y="2933540"/>
            <a:ext cx="2416553" cy="2416553"/>
          </a:xfrm>
          <a:custGeom>
            <a:avLst/>
            <a:gdLst/>
            <a:ahLst/>
            <a:cxnLst/>
            <a:rect l="l" t="t" r="r" b="b"/>
            <a:pathLst>
              <a:path w="2416553" h="2416553">
                <a:moveTo>
                  <a:pt x="0" y="0"/>
                </a:moveTo>
                <a:lnTo>
                  <a:pt x="2416553" y="0"/>
                </a:lnTo>
                <a:lnTo>
                  <a:pt x="2416553" y="2416553"/>
                </a:lnTo>
                <a:lnTo>
                  <a:pt x="0" y="2416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67138" y="1218452"/>
            <a:ext cx="2100752" cy="1955800"/>
            <a:chOff x="0" y="0"/>
            <a:chExt cx="6350000" cy="5911850"/>
          </a:xfrm>
        </p:grpSpPr>
        <p:sp>
          <p:nvSpPr>
            <p:cNvPr id="8" name="Freeform 8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l="-336" r="-33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265230" y="4203065"/>
            <a:ext cx="2100752" cy="1955800"/>
            <a:chOff x="0" y="0"/>
            <a:chExt cx="6350000" cy="5911850"/>
          </a:xfrm>
        </p:grpSpPr>
        <p:sp>
          <p:nvSpPr>
            <p:cNvPr id="10" name="Freeform 10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6"/>
              <a:stretch>
                <a:fillRect l="-336" r="-33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173472" y="7187678"/>
            <a:ext cx="2100752" cy="1955800"/>
            <a:chOff x="0" y="0"/>
            <a:chExt cx="6350000" cy="5911850"/>
          </a:xfrm>
        </p:grpSpPr>
        <p:sp>
          <p:nvSpPr>
            <p:cNvPr id="12" name="Freeform 12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7"/>
              <a:stretch>
                <a:fillRect l="-336" r="-33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04875" y="6353151"/>
            <a:ext cx="8115300" cy="3124224"/>
            <a:chOff x="0" y="0"/>
            <a:chExt cx="10820400" cy="416563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10820400" cy="287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94"/>
                </a:lnSpc>
              </a:pPr>
              <a:r>
                <a:rPr lang="en-US" sz="6912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Retail Transformation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46440"/>
              <a:ext cx="10820400" cy="1319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60"/>
                </a:lnSpc>
              </a:pPr>
              <a:r>
                <a:rPr lang="en-US" sz="1969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In this visual, the implementation of AR solutions in retail demonstrates reduced physical clutter by offering virtual displays, enhancing customer interaction while maintaining a tidy environment.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697102" y="1218452"/>
            <a:ext cx="4668881" cy="1498081"/>
            <a:chOff x="0" y="0"/>
            <a:chExt cx="6225174" cy="199744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6225174" cy="45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60"/>
                </a:lnSpc>
              </a:pPr>
              <a:r>
                <a:rPr lang="en-US" sz="1969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Efficient Coffee Shop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5236"/>
              <a:ext cx="6225174" cy="1432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72"/>
                </a:lnSpc>
              </a:pPr>
              <a:r>
                <a:rPr lang="en-US" sz="167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This image illustrates how AR technologies can streamline service, allowing customers to engage with a digital menu, reducing reliance on physical staff for enhanced efficiency.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99943" y="4203065"/>
            <a:ext cx="4668881" cy="1764781"/>
            <a:chOff x="0" y="0"/>
            <a:chExt cx="6225174" cy="23530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6225174" cy="45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60"/>
                </a:lnSpc>
              </a:pPr>
              <a:r>
                <a:rPr lang="en-US" sz="1969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Consistent Customer Experience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65236"/>
              <a:ext cx="6225174" cy="1787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72"/>
                </a:lnSpc>
              </a:pPr>
              <a:r>
                <a:rPr lang="en-US" sz="167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This graphic represents a restaurant utilizing AR technology to ensure a consistent customer experience, providing personalized service and information through augmented reality, tailored to each patron's needs.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90419" y="7187678"/>
            <a:ext cx="4668881" cy="1764781"/>
            <a:chOff x="0" y="0"/>
            <a:chExt cx="6225174" cy="235304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6225174" cy="455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60"/>
                </a:lnSpc>
              </a:pPr>
              <a:r>
                <a:rPr lang="en-US" sz="1969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Enhanced Dining Experience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65236"/>
              <a:ext cx="6225174" cy="1787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72"/>
                </a:lnSpc>
              </a:pPr>
              <a:r>
                <a:rPr lang="en-US" sz="167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The image captures a restaurant atmosphere where AR technology provides diners with interactive meal options, demonstrating a blend of technology and hospitality to ensure satisfaction and consistency.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263" y="754646"/>
            <a:ext cx="16366037" cy="7240895"/>
            <a:chOff x="0" y="0"/>
            <a:chExt cx="8459470" cy="3742759"/>
          </a:xfrm>
        </p:grpSpPr>
        <p:sp>
          <p:nvSpPr>
            <p:cNvPr id="3" name="Freeform 3"/>
            <p:cNvSpPr/>
            <p:nvPr/>
          </p:nvSpPr>
          <p:spPr>
            <a:xfrm rot="24000">
              <a:off x="-11546" y="-28056"/>
              <a:ext cx="8474662" cy="3774571"/>
            </a:xfrm>
            <a:custGeom>
              <a:avLst/>
              <a:gdLst/>
              <a:ahLst/>
              <a:cxnLst/>
              <a:rect l="l" t="t" r="r" b="b"/>
              <a:pathLst>
                <a:path w="8474662" h="3774571">
                  <a:moveTo>
                    <a:pt x="457048" y="54430"/>
                  </a:moveTo>
                  <a:lnTo>
                    <a:pt x="7999394" y="1773"/>
                  </a:lnTo>
                  <a:cubicBezTo>
                    <a:pt x="8253388" y="0"/>
                    <a:pt x="8459263" y="200677"/>
                    <a:pt x="8460997" y="448940"/>
                  </a:cubicBezTo>
                  <a:lnTo>
                    <a:pt x="8473765" y="2277857"/>
                  </a:lnTo>
                  <a:cubicBezTo>
                    <a:pt x="8474662" y="2406356"/>
                    <a:pt x="8419646" y="2530254"/>
                    <a:pt x="8321181" y="2615779"/>
                  </a:cubicBezTo>
                  <a:lnTo>
                    <a:pt x="7164953" y="3635669"/>
                  </a:lnTo>
                  <a:cubicBezTo>
                    <a:pt x="7081649" y="3709860"/>
                    <a:pt x="6973980" y="3750535"/>
                    <a:pt x="6860953" y="3751324"/>
                  </a:cubicBezTo>
                  <a:lnTo>
                    <a:pt x="3785088" y="3772798"/>
                  </a:lnTo>
                  <a:cubicBezTo>
                    <a:pt x="3531094" y="3774571"/>
                    <a:pt x="3325218" y="3573895"/>
                    <a:pt x="3323485" y="3325631"/>
                  </a:cubicBezTo>
                  <a:lnTo>
                    <a:pt x="3322640" y="3204618"/>
                  </a:lnTo>
                  <a:cubicBezTo>
                    <a:pt x="3320898" y="2955107"/>
                    <a:pt x="3113761" y="2755687"/>
                    <a:pt x="2861037" y="2757451"/>
                  </a:cubicBezTo>
                  <a:lnTo>
                    <a:pt x="476035" y="2774102"/>
                  </a:lnTo>
                  <a:cubicBezTo>
                    <a:pt x="223311" y="2775866"/>
                    <a:pt x="16165" y="2575198"/>
                    <a:pt x="14432" y="2326935"/>
                  </a:cubicBezTo>
                  <a:lnTo>
                    <a:pt x="1733" y="507998"/>
                  </a:lnTo>
                  <a:cubicBezTo>
                    <a:pt x="0" y="259735"/>
                    <a:pt x="204324" y="56194"/>
                    <a:pt x="457048" y="54430"/>
                  </a:cubicBezTo>
                  <a:close/>
                </a:path>
              </a:pathLst>
            </a:custGeom>
            <a:blipFill>
              <a:blip r:embed="rId2"/>
              <a:stretch>
                <a:fillRect t="-1294" r="-19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99750" r="-123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3211063" y="6279046"/>
            <a:ext cx="2979254" cy="2979254"/>
          </a:xfrm>
          <a:custGeom>
            <a:avLst/>
            <a:gdLst/>
            <a:ahLst/>
            <a:cxnLst/>
            <a:rect l="l" t="t" r="r" b="b"/>
            <a:pathLst>
              <a:path w="2979254" h="2979254">
                <a:moveTo>
                  <a:pt x="0" y="0"/>
                </a:moveTo>
                <a:lnTo>
                  <a:pt x="2979253" y="0"/>
                </a:lnTo>
                <a:lnTo>
                  <a:pt x="2979253" y="2979254"/>
                </a:lnTo>
                <a:lnTo>
                  <a:pt x="0" y="29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028700" y="6279046"/>
            <a:ext cx="2979254" cy="2979254"/>
          </a:xfrm>
          <a:custGeom>
            <a:avLst/>
            <a:gdLst/>
            <a:ahLst/>
            <a:cxnLst/>
            <a:rect l="l" t="t" r="r" b="b"/>
            <a:pathLst>
              <a:path w="2979254" h="2979254">
                <a:moveTo>
                  <a:pt x="0" y="0"/>
                </a:moveTo>
                <a:lnTo>
                  <a:pt x="2979254" y="0"/>
                </a:lnTo>
                <a:lnTo>
                  <a:pt x="2979254" y="2979254"/>
                </a:lnTo>
                <a:lnTo>
                  <a:pt x="0" y="2979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66455" y="8303921"/>
            <a:ext cx="10792845" cy="954379"/>
            <a:chOff x="0" y="0"/>
            <a:chExt cx="14390460" cy="1272505"/>
          </a:xfrm>
        </p:grpSpPr>
        <p:sp>
          <p:nvSpPr>
            <p:cNvPr id="8" name="TextBox 8"/>
            <p:cNvSpPr txBox="1"/>
            <p:nvPr/>
          </p:nvSpPr>
          <p:spPr>
            <a:xfrm>
              <a:off x="0" y="862065"/>
              <a:ext cx="14390460" cy="41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71"/>
                </a:lnSpc>
                <a:spcBef>
                  <a:spcPct val="0"/>
                </a:spcBef>
              </a:pPr>
              <a:r>
                <a:rPr lang="en-US" sz="1823" u="none" strike="noStrike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The AR-HOST platform utilizes advanced technologies to ensure robust performance and scalability.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4390460" cy="84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756"/>
                </a:lnSpc>
                <a:spcBef>
                  <a:spcPct val="0"/>
                </a:spcBef>
              </a:pPr>
              <a:r>
                <a:rPr lang="en-US" sz="3963" b="1" u="none" strike="noStrike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Technical Stack and Architecture Overview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E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439542">
            <a:off x="6836366" y="6295353"/>
            <a:ext cx="14173667" cy="7983294"/>
          </a:xfrm>
          <a:custGeom>
            <a:avLst/>
            <a:gdLst/>
            <a:ahLst/>
            <a:cxnLst/>
            <a:rect l="l" t="t" r="r" b="b"/>
            <a:pathLst>
              <a:path w="14173667" h="7983294">
                <a:moveTo>
                  <a:pt x="0" y="0"/>
                </a:moveTo>
                <a:lnTo>
                  <a:pt x="14173667" y="0"/>
                </a:lnTo>
                <a:lnTo>
                  <a:pt x="14173667" y="7983294"/>
                </a:lnTo>
                <a:lnTo>
                  <a:pt x="0" y="7983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3600450"/>
            <a:ext cx="18288000" cy="6686550"/>
            <a:chOff x="0" y="0"/>
            <a:chExt cx="4816593" cy="17610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61067"/>
            </a:xfrm>
            <a:custGeom>
              <a:avLst/>
              <a:gdLst/>
              <a:ahLst/>
              <a:cxnLst/>
              <a:rect l="l" t="t" r="r" b="b"/>
              <a:pathLst>
                <a:path w="4816592" h="1761067">
                  <a:moveTo>
                    <a:pt x="0" y="0"/>
                  </a:moveTo>
                  <a:lnTo>
                    <a:pt x="4816592" y="0"/>
                  </a:lnTo>
                  <a:lnTo>
                    <a:pt x="481659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A6CEF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1789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6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3562" y="2496627"/>
            <a:ext cx="13245872" cy="903282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843424" y="4308485"/>
            <a:ext cx="5415876" cy="3616152"/>
            <a:chOff x="0" y="-66675"/>
            <a:chExt cx="7221168" cy="482153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7221168" cy="3004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8"/>
                </a:lnSpc>
              </a:pPr>
              <a:r>
                <a:rPr lang="en-US" sz="2737" b="1">
                  <a:solidFill>
                    <a:srgbClr val="364E76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augmented reality market is expanding rapidly, presenting substantial opportunities for innovative solutions like AR-HOST in various sectors.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671298"/>
              <a:ext cx="7221168" cy="1083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38"/>
                </a:lnSpc>
              </a:pPr>
              <a:r>
                <a:rPr lang="en-US" sz="1260" dirty="0">
                  <a:solidFill>
                    <a:srgbClr val="364E76"/>
                  </a:solidFill>
                  <a:latin typeface="Telegraf"/>
                  <a:ea typeface="Telegraf"/>
                  <a:cs typeface="Telegraf"/>
                  <a:sym typeface="Telegraf"/>
                </a:rPr>
                <a:t>The </a:t>
              </a:r>
              <a:r>
                <a:rPr lang="en-US" sz="1260" b="1" dirty="0">
                  <a:solidFill>
                    <a:srgbClr val="364E76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AR market's growth</a:t>
              </a:r>
              <a:r>
                <a:rPr lang="en-US" sz="1260" dirty="0">
                  <a:solidFill>
                    <a:srgbClr val="364E76"/>
                  </a:solidFill>
                  <a:latin typeface="Telegraf"/>
                  <a:ea typeface="Telegraf"/>
                  <a:cs typeface="Telegraf"/>
                  <a:sym typeface="Telegraf"/>
                </a:rPr>
                <a:t>, projected at $2.8 billion with a remarkable CAGR of 33.5%, indicates a strong demand for cutting-edge technology. This trend suggests that AR-HOST can thrive by addressing the evolving needs of businesses seeking cost-effective, engaging digital experiences.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70501" y="1236959"/>
            <a:ext cx="2835913" cy="1241846"/>
            <a:chOff x="0" y="0"/>
            <a:chExt cx="3781217" cy="165579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781217" cy="1655795"/>
              <a:chOff x="0" y="0"/>
              <a:chExt cx="6350000" cy="278066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54229" y="0"/>
                <a:ext cx="6404229" cy="2780792"/>
              </a:xfrm>
              <a:custGeom>
                <a:avLst/>
                <a:gdLst/>
                <a:ahLst/>
                <a:cxnLst/>
                <a:rect l="l" t="t" r="r" b="b"/>
                <a:pathLst>
                  <a:path w="6404229" h="2780792">
                    <a:moveTo>
                      <a:pt x="6404229" y="1390396"/>
                    </a:moveTo>
                    <a:cubicBezTo>
                      <a:pt x="6404229" y="2158238"/>
                      <a:pt x="5781802" y="2780792"/>
                      <a:pt x="5013833" y="2780792"/>
                    </a:cubicBezTo>
                    <a:lnTo>
                      <a:pt x="382270" y="2780792"/>
                    </a:lnTo>
                    <a:lnTo>
                      <a:pt x="220091" y="2780792"/>
                    </a:lnTo>
                    <a:cubicBezTo>
                      <a:pt x="74676" y="2780792"/>
                      <a:pt x="0" y="2606802"/>
                      <a:pt x="99949" y="2501392"/>
                    </a:cubicBezTo>
                    <a:lnTo>
                      <a:pt x="382270" y="2203577"/>
                    </a:lnTo>
                    <a:lnTo>
                      <a:pt x="382270" y="1882140"/>
                    </a:lnTo>
                    <a:cubicBezTo>
                      <a:pt x="382270" y="842645"/>
                      <a:pt x="1224915" y="0"/>
                      <a:pt x="2264283" y="0"/>
                    </a:cubicBezTo>
                    <a:lnTo>
                      <a:pt x="5013833" y="0"/>
                    </a:lnTo>
                    <a:cubicBezTo>
                      <a:pt x="5781802" y="0"/>
                      <a:pt x="6404229" y="622427"/>
                      <a:pt x="6404229" y="1390396"/>
                    </a:cubicBezTo>
                    <a:close/>
                  </a:path>
                </a:pathLst>
              </a:custGeom>
              <a:solidFill>
                <a:srgbClr val="1E1E2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913432" y="646969"/>
              <a:ext cx="361858" cy="36185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CEF7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716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877909" y="646969"/>
              <a:ext cx="361858" cy="36185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CEF7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716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836666" y="646969"/>
              <a:ext cx="361858" cy="36185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CEF7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71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809094"/>
            <a:ext cx="1204632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>
                <a:solidFill>
                  <a:srgbClr val="E0E6F8"/>
                </a:solidFill>
                <a:latin typeface="Telegraf Bold"/>
                <a:ea typeface="Telegraf Bold"/>
                <a:cs typeface="Telegraf Bold"/>
                <a:sym typeface="Telegraf Bold"/>
              </a:rPr>
              <a:t>Sustainability of AR-HOST in a Growing Market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073143" y="984257"/>
            <a:ext cx="2222141" cy="2311027"/>
            <a:chOff x="0" y="0"/>
            <a:chExt cx="2962855" cy="3081369"/>
          </a:xfrm>
        </p:grpSpPr>
        <p:grpSp>
          <p:nvGrpSpPr>
            <p:cNvPr id="4" name="Group 4"/>
            <p:cNvGrpSpPr/>
            <p:nvPr/>
          </p:nvGrpSpPr>
          <p:grpSpPr>
            <a:xfrm rot="5400000">
              <a:off x="681457" y="799971"/>
              <a:ext cx="3081369" cy="1481427"/>
              <a:chOff x="0" y="0"/>
              <a:chExt cx="660400" cy="3175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A6CEF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75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-799971" y="799971"/>
              <a:ext cx="3081369" cy="1481427"/>
              <a:chOff x="0" y="0"/>
              <a:chExt cx="660400" cy="3175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E1E2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75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7761530" y="1028700"/>
            <a:ext cx="4010892" cy="6193472"/>
            <a:chOff x="0" y="0"/>
            <a:chExt cx="411226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3"/>
              <a:stretch>
                <a:fillRect t="-201" b="-20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961297" y="1028700"/>
            <a:ext cx="4010892" cy="6193472"/>
            <a:chOff x="0" y="0"/>
            <a:chExt cx="411226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7474419" y="7852833"/>
            <a:ext cx="4585113" cy="1095241"/>
            <a:chOff x="0" y="0"/>
            <a:chExt cx="6113485" cy="146032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6113485" cy="443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3"/>
                </a:lnSpc>
                <a:spcBef>
                  <a:spcPct val="0"/>
                </a:spcBef>
              </a:pPr>
              <a:r>
                <a:rPr lang="en-US" sz="1933" b="1" u="none" strike="noStrike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Geofenced AR Agent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89753"/>
              <a:ext cx="6113485" cy="770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7"/>
                </a:lnSpc>
                <a:spcBef>
                  <a:spcPct val="0"/>
                </a:spcBef>
              </a:pPr>
              <a:r>
                <a:rPr lang="en-US" sz="1743" u="none" strike="noStrike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Interactive AR agents engage customers in specified physical locations.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674187" y="7852833"/>
            <a:ext cx="4585113" cy="1095241"/>
            <a:chOff x="0" y="0"/>
            <a:chExt cx="6113485" cy="146032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6113485" cy="443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13"/>
                </a:lnSpc>
                <a:spcBef>
                  <a:spcPct val="0"/>
                </a:spcBef>
              </a:pPr>
              <a:r>
                <a:rPr lang="en-US" sz="1933" b="1" u="none" strike="noStrike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Asynchronous Multi-User Interaction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89753"/>
              <a:ext cx="6113485" cy="770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67"/>
                </a:lnSpc>
                <a:spcBef>
                  <a:spcPct val="0"/>
                </a:spcBef>
              </a:pPr>
              <a:r>
                <a:rPr lang="en-US" sz="1743" u="none" strike="noStrike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Multiple users can interact simultaneously with AR elements for enhanced experiences.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765243"/>
            <a:ext cx="5826594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 b="1" u="none" strike="noStrike">
                <a:solidFill>
                  <a:srgbClr val="E0E6F8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Prototype Features Overview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227992" y="3901553"/>
            <a:ext cx="1771035" cy="1771035"/>
          </a:xfrm>
          <a:custGeom>
            <a:avLst/>
            <a:gdLst/>
            <a:ahLst/>
            <a:cxnLst/>
            <a:rect l="l" t="t" r="r" b="b"/>
            <a:pathLst>
              <a:path w="1771035" h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7491203" y="3901553"/>
            <a:ext cx="1771035" cy="1771035"/>
          </a:xfrm>
          <a:custGeom>
            <a:avLst/>
            <a:gdLst/>
            <a:ahLst/>
            <a:cxnLst/>
            <a:rect l="l" t="t" r="r" b="b"/>
            <a:pathLst>
              <a:path w="1771035" h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2751057" y="3901553"/>
            <a:ext cx="1771035" cy="1771035"/>
          </a:xfrm>
          <a:custGeom>
            <a:avLst/>
            <a:gdLst/>
            <a:ahLst/>
            <a:cxnLst/>
            <a:rect l="l" t="t" r="r" b="b"/>
            <a:pathLst>
              <a:path w="1771035" h="1771035">
                <a:moveTo>
                  <a:pt x="0" y="0"/>
                </a:moveTo>
                <a:lnTo>
                  <a:pt x="1771035" y="0"/>
                </a:lnTo>
                <a:lnTo>
                  <a:pt x="1771035" y="1771035"/>
                </a:lnTo>
                <a:lnTo>
                  <a:pt x="0" y="1771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38430" y="4610858"/>
            <a:ext cx="155016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8"/>
              </a:lnSpc>
            </a:pPr>
            <a:r>
              <a:rPr lang="en-US" sz="1981" b="1">
                <a:solidFill>
                  <a:srgbClr val="E0E6F8"/>
                </a:solidFill>
                <a:latin typeface="Telegraf Bold"/>
                <a:ea typeface="Telegraf Bold"/>
                <a:cs typeface="Telegraf Bold"/>
                <a:sym typeface="Telegraf Bold"/>
              </a:rPr>
              <a:t>MVP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01640" y="4463221"/>
            <a:ext cx="15501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8"/>
              </a:lnSpc>
            </a:pPr>
            <a:r>
              <a:rPr lang="en-US" sz="1981" b="1">
                <a:solidFill>
                  <a:srgbClr val="E0E6F8"/>
                </a:solidFill>
                <a:latin typeface="Telegraf Bold"/>
                <a:ea typeface="Telegraf Bold"/>
                <a:cs typeface="Telegraf Bold"/>
                <a:sym typeface="Telegraf Bold"/>
              </a:rPr>
              <a:t>Multilingual Agents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61495" y="4463221"/>
            <a:ext cx="15501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78"/>
              </a:lnSpc>
            </a:pPr>
            <a:r>
              <a:rPr lang="en-US" sz="1981" b="1">
                <a:solidFill>
                  <a:srgbClr val="E0E6F8"/>
                </a:solidFill>
                <a:latin typeface="Telegraf Bold"/>
                <a:ea typeface="Telegraf Bold"/>
                <a:cs typeface="Telegraf Bold"/>
                <a:sym typeface="Telegraf Bold"/>
              </a:rPr>
              <a:t>Launch Marketplace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27992" y="6130054"/>
            <a:ext cx="3307229" cy="1674565"/>
            <a:chOff x="0" y="0"/>
            <a:chExt cx="4409639" cy="223275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440963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38"/>
                </a:lnSpc>
              </a:pPr>
              <a:r>
                <a:rPr lang="en-US" sz="1698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Initial Launch with Pilot Businesses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08993"/>
              <a:ext cx="4409639" cy="1123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08"/>
                </a:lnSpc>
              </a:pPr>
              <a:r>
                <a:rPr lang="en-US" sz="1698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Launching MVP with </a:t>
              </a:r>
              <a:r>
                <a:rPr lang="en-US" sz="1698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ten pilot businesses</a:t>
              </a:r>
              <a:r>
                <a:rPr lang="en-US" sz="1698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 for real-world testing.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91203" y="6130054"/>
            <a:ext cx="3307229" cy="1389873"/>
            <a:chOff x="0" y="0"/>
            <a:chExt cx="4409639" cy="185316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440963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38"/>
                </a:lnSpc>
              </a:pPr>
              <a:r>
                <a:rPr lang="en-US" sz="1698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Expanding User Accessibility Worldwide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97704"/>
              <a:ext cx="4409639" cy="755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08"/>
                </a:lnSpc>
              </a:pPr>
              <a:r>
                <a:rPr lang="en-US" sz="1698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Introducing </a:t>
              </a:r>
              <a:r>
                <a:rPr lang="en-US" sz="1698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multilingual agents</a:t>
              </a:r>
              <a:r>
                <a:rPr lang="en-US" sz="1698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 to cater to diverse user needs.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51057" y="6130054"/>
            <a:ext cx="3307229" cy="1855573"/>
            <a:chOff x="0" y="0"/>
            <a:chExt cx="4409639" cy="247409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440963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38"/>
                </a:lnSpc>
              </a:pPr>
              <a:r>
                <a:rPr lang="en-US" sz="1698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Expanding Global Market Presence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18637"/>
              <a:ext cx="4409639" cy="755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08"/>
                </a:lnSpc>
              </a:pPr>
              <a:r>
                <a:rPr lang="en-US" sz="1698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Launching the </a:t>
              </a:r>
              <a:r>
                <a:rPr lang="en-US" sz="1698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marketplace</a:t>
              </a:r>
              <a:r>
                <a:rPr lang="en-US" sz="1698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 for broader access and scalability.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18288000" cy="2383076"/>
            <a:chOff x="0" y="0"/>
            <a:chExt cx="4816593" cy="627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16592" cy="627641"/>
            </a:xfrm>
            <a:custGeom>
              <a:avLst/>
              <a:gdLst/>
              <a:ahLst/>
              <a:cxnLst/>
              <a:rect l="l" t="t" r="r" b="b"/>
              <a:pathLst>
                <a:path w="4816592" h="627641">
                  <a:moveTo>
                    <a:pt x="0" y="0"/>
                  </a:moveTo>
                  <a:lnTo>
                    <a:pt x="4816592" y="0"/>
                  </a:lnTo>
                  <a:lnTo>
                    <a:pt x="4816592" y="627641"/>
                  </a:lnTo>
                  <a:lnTo>
                    <a:pt x="0" y="627641"/>
                  </a:lnTo>
                  <a:close/>
                </a:path>
              </a:pathLst>
            </a:custGeom>
            <a:solidFill>
              <a:srgbClr val="A6CEF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816593" cy="675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2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700227"/>
            <a:ext cx="1623060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>
                <a:solidFill>
                  <a:srgbClr val="364E76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Roadmap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07577" y="299338"/>
            <a:ext cx="2669986" cy="2669986"/>
            <a:chOff x="0" y="0"/>
            <a:chExt cx="703206" cy="7032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3206" cy="703206"/>
            </a:xfrm>
            <a:custGeom>
              <a:avLst/>
              <a:gdLst/>
              <a:ahLst/>
              <a:cxnLst/>
              <a:rect l="l" t="t" r="r" b="b"/>
              <a:pathLst>
                <a:path w="703206" h="703206">
                  <a:moveTo>
                    <a:pt x="0" y="0"/>
                  </a:moveTo>
                  <a:lnTo>
                    <a:pt x="703206" y="0"/>
                  </a:lnTo>
                  <a:lnTo>
                    <a:pt x="703206" y="703206"/>
                  </a:lnTo>
                  <a:lnTo>
                    <a:pt x="0" y="703206"/>
                  </a:lnTo>
                  <a:close/>
                </a:path>
              </a:pathLst>
            </a:custGeom>
            <a:solidFill>
              <a:srgbClr val="A6CEF7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03206" cy="75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5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5361010" y="1331516"/>
            <a:ext cx="2416553" cy="2416553"/>
          </a:xfrm>
          <a:custGeom>
            <a:avLst/>
            <a:gdLst/>
            <a:ahLst/>
            <a:cxnLst/>
            <a:rect l="l" t="t" r="r" b="b"/>
            <a:pathLst>
              <a:path w="2416553" h="2416553">
                <a:moveTo>
                  <a:pt x="0" y="0"/>
                </a:moveTo>
                <a:lnTo>
                  <a:pt x="2416553" y="0"/>
                </a:lnTo>
                <a:lnTo>
                  <a:pt x="2416553" y="2416552"/>
                </a:lnTo>
                <a:lnTo>
                  <a:pt x="0" y="2416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92985" y="1028700"/>
            <a:ext cx="7098844" cy="2064355"/>
            <a:chOff x="0" y="0"/>
            <a:chExt cx="9465126" cy="275247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801003" cy="2607733"/>
              <a:chOff x="0" y="0"/>
              <a:chExt cx="6350000" cy="59118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68580" y="0"/>
                <a:ext cx="6417310" cy="5911850"/>
              </a:xfrm>
              <a:custGeom>
                <a:avLst/>
                <a:gdLst/>
                <a:ahLst/>
                <a:cxnLst/>
                <a:rect l="l" t="t" r="r" b="b"/>
                <a:pathLst>
                  <a:path w="6417310" h="5911850">
                    <a:moveTo>
                      <a:pt x="1215390" y="402590"/>
                    </a:moveTo>
                    <a:lnTo>
                      <a:pt x="177800" y="2192020"/>
                    </a:lnTo>
                    <a:cubicBezTo>
                      <a:pt x="0" y="2498090"/>
                      <a:pt x="43180" y="2884170"/>
                      <a:pt x="283210" y="3144520"/>
                    </a:cubicBezTo>
                    <a:lnTo>
                      <a:pt x="2594610" y="5651500"/>
                    </a:lnTo>
                    <a:cubicBezTo>
                      <a:pt x="2747010" y="5817870"/>
                      <a:pt x="2962910" y="5911850"/>
                      <a:pt x="3187700" y="5911850"/>
                    </a:cubicBezTo>
                    <a:lnTo>
                      <a:pt x="5609590" y="5911850"/>
                    </a:lnTo>
                    <a:cubicBezTo>
                      <a:pt x="6055360" y="5911850"/>
                      <a:pt x="6417310" y="5549900"/>
                      <a:pt x="6417310" y="5104130"/>
                    </a:cubicBezTo>
                    <a:lnTo>
                      <a:pt x="6417310" y="1891030"/>
                    </a:lnTo>
                    <a:cubicBezTo>
                      <a:pt x="6417310" y="1724660"/>
                      <a:pt x="6366510" y="1562100"/>
                      <a:pt x="6269990" y="1426210"/>
                    </a:cubicBezTo>
                    <a:lnTo>
                      <a:pt x="5507990" y="342900"/>
                    </a:lnTo>
                    <a:cubicBezTo>
                      <a:pt x="5356860" y="128270"/>
                      <a:pt x="5110480" y="0"/>
                      <a:pt x="4847590" y="0"/>
                    </a:cubicBezTo>
                    <a:lnTo>
                      <a:pt x="1913890" y="0"/>
                    </a:lnTo>
                    <a:cubicBezTo>
                      <a:pt x="1625600" y="0"/>
                      <a:pt x="1358900" y="153670"/>
                      <a:pt x="1215390" y="40259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3692" b="-3692"/>
                </a:stretch>
              </a:blip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239952" y="-76200"/>
              <a:ext cx="6225174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Nasheeth Ahmed 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239952" y="766868"/>
              <a:ext cx="6225174" cy="1985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3"/>
                </a:lnSpc>
              </a:pPr>
              <a:r>
                <a:rPr lang="en-US" sz="1802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Nasheeth is a </a:t>
              </a:r>
              <a:r>
                <a:rPr lang="en-US" sz="1802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Tech Lead and AR/AI Engineer</a:t>
              </a:r>
              <a:r>
                <a:rPr lang="en-US" sz="1802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 with extensive expertise in developing innovative augmented reality solutions and integrating AI technologies for enhanced user experiences.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49005" y="1028700"/>
            <a:ext cx="7103594" cy="2064355"/>
            <a:chOff x="0" y="0"/>
            <a:chExt cx="9471458" cy="275247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801003" cy="2607733"/>
              <a:chOff x="0" y="0"/>
              <a:chExt cx="6350000" cy="59118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68580" y="0"/>
                <a:ext cx="6417310" cy="5911850"/>
              </a:xfrm>
              <a:custGeom>
                <a:avLst/>
                <a:gdLst/>
                <a:ahLst/>
                <a:cxnLst/>
                <a:rect l="l" t="t" r="r" b="b"/>
                <a:pathLst>
                  <a:path w="6417310" h="5911850">
                    <a:moveTo>
                      <a:pt x="1215390" y="402590"/>
                    </a:moveTo>
                    <a:lnTo>
                      <a:pt x="177800" y="2192020"/>
                    </a:lnTo>
                    <a:cubicBezTo>
                      <a:pt x="0" y="2498090"/>
                      <a:pt x="43180" y="2884170"/>
                      <a:pt x="283210" y="3144520"/>
                    </a:cubicBezTo>
                    <a:lnTo>
                      <a:pt x="2594610" y="5651500"/>
                    </a:lnTo>
                    <a:cubicBezTo>
                      <a:pt x="2747010" y="5817870"/>
                      <a:pt x="2962910" y="5911850"/>
                      <a:pt x="3187700" y="5911850"/>
                    </a:cubicBezTo>
                    <a:lnTo>
                      <a:pt x="5609590" y="5911850"/>
                    </a:lnTo>
                    <a:cubicBezTo>
                      <a:pt x="6055360" y="5911850"/>
                      <a:pt x="6417310" y="5549900"/>
                      <a:pt x="6417310" y="5104130"/>
                    </a:cubicBezTo>
                    <a:lnTo>
                      <a:pt x="6417310" y="1891030"/>
                    </a:lnTo>
                    <a:cubicBezTo>
                      <a:pt x="6417310" y="1724660"/>
                      <a:pt x="6366510" y="1562100"/>
                      <a:pt x="6269990" y="1426210"/>
                    </a:cubicBezTo>
                    <a:lnTo>
                      <a:pt x="5507990" y="342900"/>
                    </a:lnTo>
                    <a:cubicBezTo>
                      <a:pt x="5356860" y="128270"/>
                      <a:pt x="5110480" y="0"/>
                      <a:pt x="4847590" y="0"/>
                    </a:cubicBezTo>
                    <a:lnTo>
                      <a:pt x="1913890" y="0"/>
                    </a:lnTo>
                    <a:cubicBezTo>
                      <a:pt x="1625600" y="0"/>
                      <a:pt x="1358900" y="153670"/>
                      <a:pt x="1215390" y="40259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27874" b="-37283"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3246284" y="-76200"/>
              <a:ext cx="6225174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Ansar Basha J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246284" y="766868"/>
              <a:ext cx="6225174" cy="1985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3"/>
                </a:lnSpc>
              </a:pPr>
              <a:r>
                <a:rPr lang="en-US" sz="1802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Ansar specializes in </a:t>
              </a:r>
              <a:r>
                <a:rPr lang="en-US" sz="1802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3D design</a:t>
              </a:r>
              <a:r>
                <a:rPr lang="en-US" sz="1802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 for immersive environments, bringing creativity to life and ensuring that the visual elements are both engaging and functional within the AR space.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06483" y="3838826"/>
            <a:ext cx="7085828" cy="2064355"/>
            <a:chOff x="0" y="0"/>
            <a:chExt cx="9447771" cy="275247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801003" cy="2607733"/>
              <a:chOff x="0" y="0"/>
              <a:chExt cx="6350000" cy="591185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68580" y="0"/>
                <a:ext cx="6417310" cy="5911850"/>
              </a:xfrm>
              <a:custGeom>
                <a:avLst/>
                <a:gdLst/>
                <a:ahLst/>
                <a:cxnLst/>
                <a:rect l="l" t="t" r="r" b="b"/>
                <a:pathLst>
                  <a:path w="6417310" h="5911850">
                    <a:moveTo>
                      <a:pt x="1215390" y="402590"/>
                    </a:moveTo>
                    <a:lnTo>
                      <a:pt x="177800" y="2192020"/>
                    </a:lnTo>
                    <a:cubicBezTo>
                      <a:pt x="0" y="2498090"/>
                      <a:pt x="43180" y="2884170"/>
                      <a:pt x="283210" y="3144520"/>
                    </a:cubicBezTo>
                    <a:lnTo>
                      <a:pt x="2594610" y="5651500"/>
                    </a:lnTo>
                    <a:cubicBezTo>
                      <a:pt x="2747010" y="5817870"/>
                      <a:pt x="2962910" y="5911850"/>
                      <a:pt x="3187700" y="5911850"/>
                    </a:cubicBezTo>
                    <a:lnTo>
                      <a:pt x="5609590" y="5911850"/>
                    </a:lnTo>
                    <a:cubicBezTo>
                      <a:pt x="6055360" y="5911850"/>
                      <a:pt x="6417310" y="5549900"/>
                      <a:pt x="6417310" y="5104130"/>
                    </a:cubicBezTo>
                    <a:lnTo>
                      <a:pt x="6417310" y="1891030"/>
                    </a:lnTo>
                    <a:cubicBezTo>
                      <a:pt x="6417310" y="1724660"/>
                      <a:pt x="6366510" y="1562100"/>
                      <a:pt x="6269990" y="1426210"/>
                    </a:cubicBezTo>
                    <a:lnTo>
                      <a:pt x="5507990" y="342900"/>
                    </a:lnTo>
                    <a:cubicBezTo>
                      <a:pt x="5356860" y="128270"/>
                      <a:pt x="5110480" y="0"/>
                      <a:pt x="4847590" y="0"/>
                    </a:cubicBezTo>
                    <a:lnTo>
                      <a:pt x="1913890" y="0"/>
                    </a:lnTo>
                    <a:cubicBezTo>
                      <a:pt x="1625600" y="0"/>
                      <a:pt x="1358900" y="153670"/>
                      <a:pt x="1215390" y="40259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b="-39915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222597" y="-76200"/>
              <a:ext cx="6225174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Harsh Kumar Dubey 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222597" y="766868"/>
              <a:ext cx="6225174" cy="1985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3"/>
                </a:lnSpc>
              </a:pPr>
              <a:r>
                <a:rPr lang="en-US" sz="1802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Harsh is an expert </a:t>
              </a:r>
              <a:r>
                <a:rPr lang="en-US" sz="1802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AI Agent Developer</a:t>
              </a:r>
              <a:r>
                <a:rPr lang="en-US" sz="1802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, focusing on creating intelligent AR agents that enhance user interaction and provide personalized experiences in physical locations.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45411" y="4693153"/>
            <a:ext cx="7103594" cy="1955800"/>
            <a:chOff x="0" y="0"/>
            <a:chExt cx="9471458" cy="260773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801003" cy="2607733"/>
              <a:chOff x="0" y="0"/>
              <a:chExt cx="6350000" cy="591185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68580" y="0"/>
                <a:ext cx="6417310" cy="5911850"/>
              </a:xfrm>
              <a:custGeom>
                <a:avLst/>
                <a:gdLst/>
                <a:ahLst/>
                <a:cxnLst/>
                <a:rect l="l" t="t" r="r" b="b"/>
                <a:pathLst>
                  <a:path w="6417310" h="5911850">
                    <a:moveTo>
                      <a:pt x="1215390" y="402590"/>
                    </a:moveTo>
                    <a:lnTo>
                      <a:pt x="177800" y="2192020"/>
                    </a:lnTo>
                    <a:cubicBezTo>
                      <a:pt x="0" y="2498090"/>
                      <a:pt x="43180" y="2884170"/>
                      <a:pt x="283210" y="3144520"/>
                    </a:cubicBezTo>
                    <a:lnTo>
                      <a:pt x="2594610" y="5651500"/>
                    </a:lnTo>
                    <a:cubicBezTo>
                      <a:pt x="2747010" y="5817870"/>
                      <a:pt x="2962910" y="5911850"/>
                      <a:pt x="3187700" y="5911850"/>
                    </a:cubicBezTo>
                    <a:lnTo>
                      <a:pt x="5609590" y="5911850"/>
                    </a:lnTo>
                    <a:cubicBezTo>
                      <a:pt x="6055360" y="5911850"/>
                      <a:pt x="6417310" y="5549900"/>
                      <a:pt x="6417310" y="5104130"/>
                    </a:cubicBezTo>
                    <a:lnTo>
                      <a:pt x="6417310" y="1891030"/>
                    </a:lnTo>
                    <a:cubicBezTo>
                      <a:pt x="6417310" y="1724660"/>
                      <a:pt x="6366510" y="1562100"/>
                      <a:pt x="6269990" y="1426210"/>
                    </a:cubicBezTo>
                    <a:lnTo>
                      <a:pt x="5507990" y="342900"/>
                    </a:lnTo>
                    <a:cubicBezTo>
                      <a:pt x="5356860" y="128270"/>
                      <a:pt x="5110480" y="0"/>
                      <a:pt x="4847590" y="0"/>
                    </a:cubicBezTo>
                    <a:lnTo>
                      <a:pt x="1913890" y="0"/>
                    </a:lnTo>
                    <a:cubicBezTo>
                      <a:pt x="1625600" y="0"/>
                      <a:pt x="1358900" y="153670"/>
                      <a:pt x="1215390" y="40259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b="-51780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3246284" y="-76200"/>
              <a:ext cx="6225174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Kalaiganesh R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246284" y="766868"/>
              <a:ext cx="6225174" cy="1591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3"/>
                </a:lnSpc>
              </a:pPr>
              <a:r>
                <a:rPr lang="en-US" sz="1802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Kalai is an Application developer who has all the in’s and out’s of developing an application regardless of its complexities or hurdles it needs to be tackled.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173472" y="6648953"/>
            <a:ext cx="7085828" cy="1955800"/>
            <a:chOff x="0" y="0"/>
            <a:chExt cx="9447771" cy="2607733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801003" cy="2607733"/>
              <a:chOff x="0" y="0"/>
              <a:chExt cx="6350000" cy="591185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68580" y="0"/>
                <a:ext cx="6417310" cy="5911850"/>
              </a:xfrm>
              <a:custGeom>
                <a:avLst/>
                <a:gdLst/>
                <a:ahLst/>
                <a:cxnLst/>
                <a:rect l="l" t="t" r="r" b="b"/>
                <a:pathLst>
                  <a:path w="6417310" h="5911850">
                    <a:moveTo>
                      <a:pt x="1215390" y="402590"/>
                    </a:moveTo>
                    <a:lnTo>
                      <a:pt x="177800" y="2192020"/>
                    </a:lnTo>
                    <a:cubicBezTo>
                      <a:pt x="0" y="2498090"/>
                      <a:pt x="43180" y="2884170"/>
                      <a:pt x="283210" y="3144520"/>
                    </a:cubicBezTo>
                    <a:lnTo>
                      <a:pt x="2594610" y="5651500"/>
                    </a:lnTo>
                    <a:cubicBezTo>
                      <a:pt x="2747010" y="5817870"/>
                      <a:pt x="2962910" y="5911850"/>
                      <a:pt x="3187700" y="5911850"/>
                    </a:cubicBezTo>
                    <a:lnTo>
                      <a:pt x="5609590" y="5911850"/>
                    </a:lnTo>
                    <a:cubicBezTo>
                      <a:pt x="6055360" y="5911850"/>
                      <a:pt x="6417310" y="5549900"/>
                      <a:pt x="6417310" y="5104130"/>
                    </a:cubicBezTo>
                    <a:lnTo>
                      <a:pt x="6417310" y="1891030"/>
                    </a:lnTo>
                    <a:cubicBezTo>
                      <a:pt x="6417310" y="1724660"/>
                      <a:pt x="6366510" y="1562100"/>
                      <a:pt x="6269990" y="1426210"/>
                    </a:cubicBezTo>
                    <a:lnTo>
                      <a:pt x="5507990" y="342900"/>
                    </a:lnTo>
                    <a:cubicBezTo>
                      <a:pt x="5356860" y="128270"/>
                      <a:pt x="5110480" y="0"/>
                      <a:pt x="4847590" y="0"/>
                    </a:cubicBezTo>
                    <a:lnTo>
                      <a:pt x="1913890" y="0"/>
                    </a:lnTo>
                    <a:cubicBezTo>
                      <a:pt x="1625600" y="0"/>
                      <a:pt x="1358900" y="153670"/>
                      <a:pt x="1215390" y="40259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11103" b="-11103"/>
                </a:stretch>
              </a:blip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3222597" y="-76200"/>
              <a:ext cx="6225174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Suriya Ganesh J 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222597" y="766868"/>
              <a:ext cx="6225174" cy="1591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3"/>
                </a:lnSpc>
              </a:pPr>
              <a:r>
                <a:rPr lang="en-US" sz="1802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Suriya is a Game Developer who is innately creative and makes such lavish environments encompassing make form of media for entertainment.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28700" y="7385408"/>
            <a:ext cx="8115300" cy="2091967"/>
            <a:chOff x="0" y="0"/>
            <a:chExt cx="10820400" cy="278929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76200"/>
              <a:ext cx="10820400" cy="148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</a:pPr>
              <a:r>
                <a:rPr lang="en-US" sz="6999" b="1">
                  <a:solidFill>
                    <a:srgbClr val="E0E6F8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Team SpiritView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443090"/>
              <a:ext cx="10820400" cy="134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E0E6F8"/>
                  </a:solidFill>
                  <a:latin typeface="Telegraf"/>
                  <a:ea typeface="Telegraf"/>
                  <a:cs typeface="Telegraf"/>
                  <a:sym typeface="Telegraf"/>
                </a:rPr>
                <a:t>Meet the minds behind AR-HOST, redefining engagement through augmented reality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623</Words>
  <Application>Microsoft Office PowerPoint</Application>
  <PresentationFormat>Custom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Telegraf Bold</vt:lpstr>
      <vt:lpstr>Telegraf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AR-HOST: A Platform for AI-Powered AR Agents</dc:title>
  <dc:description>Presentation - AR-HOST: A Platform for AI-Powered AR Agents</dc:description>
  <cp:lastModifiedBy>Nasheeth Ahmed</cp:lastModifiedBy>
  <cp:revision>2</cp:revision>
  <dcterms:created xsi:type="dcterms:W3CDTF">2006-08-16T00:00:00Z</dcterms:created>
  <dcterms:modified xsi:type="dcterms:W3CDTF">2025-10-10T17:59:04Z</dcterms:modified>
  <dc:identifier>DAG1ZzIz5GM</dc:identifier>
</cp:coreProperties>
</file>